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6"/>
  </p:notesMasterIdLst>
  <p:handoutMasterIdLst>
    <p:handoutMasterId r:id="rId17"/>
  </p:handoutMasterIdLst>
  <p:sldIdLst>
    <p:sldId id="314" r:id="rId5"/>
    <p:sldId id="316" r:id="rId6"/>
    <p:sldId id="317" r:id="rId7"/>
    <p:sldId id="318" r:id="rId8"/>
    <p:sldId id="326" r:id="rId9"/>
    <p:sldId id="327" r:id="rId10"/>
    <p:sldId id="328" r:id="rId11"/>
    <p:sldId id="329" r:id="rId12"/>
    <p:sldId id="330" r:id="rId13"/>
    <p:sldId id="331" r:id="rId14"/>
    <p:sldId id="3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C0CE3-6612-61B7-FDA3-50B8337A11B8}" v="11" dt="2024-10-17T09:13:43.095"/>
    <p1510:client id="{C48E137D-031F-F168-AA55-394841B22276}" v="340" dt="2024-10-17T10:38:44.2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10/17/2024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601183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982754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16484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078064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661569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57865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049522" y="2221486"/>
            <a:ext cx="7812509" cy="3541593"/>
          </a:xfrm>
        </p:spPr>
        <p:txBody>
          <a:bodyPr>
            <a:normAutofit/>
          </a:bodyPr>
          <a:lstStyle/>
          <a:p>
            <a:r>
              <a:rPr lang="en-US" sz="3200" dirty="0" err="1">
                <a:solidFill>
                  <a:schemeClr val="tx1"/>
                </a:solidFill>
                <a:ea typeface="+mj-lt"/>
                <a:cs typeface="+mj-lt"/>
              </a:rPr>
              <a:t>DataSpark</a:t>
            </a:r>
            <a:r>
              <a:rPr lang="en-US" sz="3200" dirty="0">
                <a:solidFill>
                  <a:schemeClr val="tx1"/>
                </a:solidFill>
                <a:ea typeface="+mj-lt"/>
                <a:cs typeface="+mj-lt"/>
              </a:rPr>
              <a:t>: Illuminating Retail Analytics for Global Electronics </a:t>
            </a:r>
            <a:br>
              <a:rPr lang="en-US" sz="3200" dirty="0">
                <a:solidFill>
                  <a:schemeClr val="tx1"/>
                </a:solidFill>
                <a:ea typeface="+mj-lt"/>
                <a:cs typeface="+mj-lt"/>
              </a:rPr>
            </a:br>
            <a:br>
              <a:rPr lang="en-US" sz="3200" dirty="0">
                <a:solidFill>
                  <a:schemeClr val="tx1"/>
                </a:solidFill>
              </a:rPr>
            </a:br>
            <a:r>
              <a:rPr lang="en-US" sz="1800" dirty="0">
                <a:solidFill>
                  <a:schemeClr val="tx1"/>
                </a:solidFill>
                <a:ea typeface="+mj-lt"/>
                <a:cs typeface="+mj-lt"/>
              </a:rPr>
              <a:t>               - Data-Driven Insights for Business Growth</a:t>
            </a:r>
            <a:endParaRPr lang="en-US" sz="1800">
              <a:solidFill>
                <a:schemeClr val="tx1"/>
              </a:solidFill>
            </a:endParaRP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52662" y="-116138"/>
            <a:ext cx="7273637" cy="1917265"/>
          </a:xfrm>
        </p:spPr>
        <p:txBody>
          <a:bodyPr/>
          <a:lstStyle/>
          <a:p>
            <a:r>
              <a:rPr lang="en-US" sz="2400" b="1" dirty="0">
                <a:ea typeface="+mj-lt"/>
                <a:cs typeface="+mj-lt"/>
              </a:rPr>
              <a:t>Conclusion</a:t>
            </a:r>
            <a:endParaRPr lang="en-US" sz="2400" b="1"/>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52662" y="1379705"/>
            <a:ext cx="8991222" cy="5021106"/>
          </a:xfrm>
        </p:spPr>
        <p:txBody>
          <a:bodyPr vert="horz" lIns="91440" tIns="45720" rIns="91440" bIns="45720" rtlCol="0" anchor="t">
            <a:normAutofit/>
          </a:bodyPr>
          <a:lstStyle/>
          <a:p>
            <a:r>
              <a:rPr lang="en-US" b="1">
                <a:ea typeface="+mn-lt"/>
                <a:cs typeface="+mn-lt"/>
              </a:rPr>
              <a:t>Customer Demographics:</a:t>
            </a:r>
            <a:r>
              <a:rPr lang="en-US">
                <a:ea typeface="+mn-lt"/>
                <a:cs typeface="+mn-lt"/>
              </a:rPr>
              <a:t> The customer base is dominated by Baby Boomers, with a relatively equal distribution of genders. Understanding these demographics is crucial for tailoring marketing strategies and products.</a:t>
            </a:r>
          </a:p>
          <a:p>
            <a:r>
              <a:rPr lang="en-US" b="1">
                <a:ea typeface="+mn-lt"/>
                <a:cs typeface="+mn-lt"/>
              </a:rPr>
              <a:t>Geographic Concentration:</a:t>
            </a:r>
            <a:r>
              <a:rPr lang="en-US">
                <a:ea typeface="+mn-lt"/>
                <a:cs typeface="+mn-lt"/>
              </a:rPr>
              <a:t> The United States represents the largest customer base, followed by other English-speaking countries. Identifying opportunities in emerging markets can drive international growth.</a:t>
            </a:r>
            <a:endParaRPr lang="en-US"/>
          </a:p>
          <a:p>
            <a:r>
              <a:rPr lang="en-US" b="1">
                <a:ea typeface="+mn-lt"/>
                <a:cs typeface="+mn-lt"/>
              </a:rPr>
              <a:t>Product Preferences:</a:t>
            </a:r>
            <a:r>
              <a:rPr lang="en-US">
                <a:ea typeface="+mn-lt"/>
                <a:cs typeface="+mn-lt"/>
              </a:rPr>
              <a:t> Desktops, televisions, and home appliances are popular product categories, while niche products like Bluetooth headphones and coffee machines have lower demand.</a:t>
            </a:r>
          </a:p>
          <a:p>
            <a:r>
              <a:rPr lang="en-US" b="1">
                <a:ea typeface="+mn-lt"/>
                <a:cs typeface="+mn-lt"/>
              </a:rPr>
              <a:t>Store Performance:</a:t>
            </a:r>
            <a:r>
              <a:rPr lang="en-US">
                <a:ea typeface="+mn-lt"/>
                <a:cs typeface="+mn-lt"/>
              </a:rPr>
              <a:t> Significant variations exist in store performance, influenced by factors such as location, size, and management practices. Identifying high-performing stores and analyzing their characteristics can provide valuable insights for improvement.</a:t>
            </a:r>
          </a:p>
          <a:p>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8229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solidFill>
                  <a:srgbClr val="000000"/>
                </a:solidFill>
              </a:rPr>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vert="horz" lIns="91440" tIns="45720" rIns="91440" bIns="45720" rtlCol="0" anchor="t">
            <a:normAutofit/>
          </a:bodyPr>
          <a:lstStyle/>
          <a:p>
            <a:endParaRPr lang="en-US" dirty="0">
              <a:solidFill>
                <a:srgbClr val="000000"/>
              </a:solidFill>
            </a:endParaRPr>
          </a:p>
          <a:p>
            <a:r>
              <a:rPr lang="en-US" dirty="0">
                <a:solidFill>
                  <a:srgbClr val="000000"/>
                </a:solidFill>
              </a:rPr>
              <a:t>Santhosh Kumar S</a:t>
            </a:r>
          </a:p>
          <a:p>
            <a:endParaRPr lang="en-US" dirty="0">
              <a:solidFill>
                <a:srgbClr val="000000"/>
              </a:solidFill>
            </a:endParaRP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002323" y="2863949"/>
            <a:ext cx="5875215" cy="3622818"/>
          </a:xfrm>
        </p:spPr>
        <p:txBody>
          <a:bodyPr vert="horz" lIns="91440" tIns="45720" rIns="91440" bIns="45720" rtlCol="0" anchor="b">
            <a:noAutofit/>
          </a:bodyPr>
          <a:lstStyle/>
          <a:p>
            <a:r>
              <a:rPr lang="en-US" sz="1800" dirty="0">
                <a:solidFill>
                  <a:schemeClr val="tx1"/>
                </a:solidFill>
                <a:ea typeface="+mj-lt"/>
                <a:cs typeface="+mj-lt"/>
              </a:rPr>
              <a:t>The </a:t>
            </a:r>
            <a:r>
              <a:rPr lang="en-US" sz="1800" b="1" err="1">
                <a:solidFill>
                  <a:schemeClr val="tx1"/>
                </a:solidFill>
                <a:ea typeface="+mj-lt"/>
                <a:cs typeface="+mj-lt"/>
              </a:rPr>
              <a:t>DataSpark</a:t>
            </a:r>
            <a:r>
              <a:rPr lang="en-US" sz="1800" b="1" dirty="0">
                <a:solidFill>
                  <a:schemeClr val="tx1"/>
                </a:solidFill>
                <a:ea typeface="+mj-lt"/>
                <a:cs typeface="+mj-lt"/>
              </a:rPr>
              <a:t>: Illuminating Retail Analytics for Global Electronics</a:t>
            </a:r>
            <a:r>
              <a:rPr lang="en-US" sz="1800" dirty="0">
                <a:solidFill>
                  <a:schemeClr val="tx1"/>
                </a:solidFill>
                <a:ea typeface="+mj-lt"/>
                <a:cs typeface="+mj-lt"/>
              </a:rPr>
              <a:t> project aims to leverage data analytics to drive business growth for Global Electronics, a leading retailer in the consumer electronics sector. By conducting a comprehensive Exploratory Data Analysis (EDA), our team seeks to uncover actionable insights from diverse datasets, including customer behavior, sales trends, and product performance. The insights gained will enhance marketing strategies, optimize inventory management, and improve customer satisfaction, positioning Global Electronics for sustained success in a competitive market.</a:t>
            </a:r>
            <a:endParaRPr lang="en-US" sz="1800">
              <a:solidFill>
                <a:schemeClr val="tx1"/>
              </a:solidFill>
            </a:endParaRPr>
          </a:p>
        </p:txBody>
      </p:sp>
      <p:pic>
        <p:nvPicPr>
          <p:cNvPr id="14" name="Picture Placeholder 13" descr="Blurred financial stock market data and graph">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l="19779" r="19779"/>
          <a:stretch/>
        </p:blipFill>
        <p:spPr>
          <a:xfrm>
            <a:off x="6085840" y="-10159"/>
            <a:ext cx="6116320" cy="6868160"/>
          </a:xfrm>
        </p:spPr>
      </p:pic>
    </p:spTree>
    <p:extLst>
      <p:ext uri="{BB962C8B-B14F-4D97-AF65-F5344CB8AC3E}">
        <p14:creationId xmlns:p14="http://schemas.microsoft.com/office/powerpoint/2010/main" val="429374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090762" y="1965483"/>
            <a:ext cx="5258433" cy="2034785"/>
          </a:xfrm>
        </p:spPr>
        <p:txBody>
          <a:bodyPr/>
          <a:lstStyle/>
          <a:p>
            <a:r>
              <a:rPr lang="en-US"/>
              <a:t>Project </a:t>
            </a:r>
            <a:r>
              <a:rPr lang="en-US" dirty="0"/>
              <a:t>overview</a:t>
            </a:r>
          </a:p>
        </p:txBody>
      </p:sp>
      <p:pic>
        <p:nvPicPr>
          <p:cNvPr id="5" name="Picture Placeholder 4" descr="Businessperson on a computer">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l="25000" r="25000"/>
          <a:stretch/>
        </p:blipFill>
        <p:spPr>
          <a:xfrm>
            <a:off x="0" y="-10160"/>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090445" y="4172990"/>
            <a:ext cx="6103777" cy="2389736"/>
          </a:xfrm>
        </p:spPr>
        <p:txBody>
          <a:bodyPr vert="horz" lIns="91440" tIns="45720" rIns="91440" bIns="45720" rtlCol="0" anchor="t">
            <a:normAutofit fontScale="85000" lnSpcReduction="10000"/>
          </a:bodyPr>
          <a:lstStyle/>
          <a:p>
            <a:r>
              <a:rPr lang="en-US" dirty="0">
                <a:ea typeface="+mn-lt"/>
                <a:cs typeface="+mn-lt"/>
              </a:rPr>
              <a:t>The </a:t>
            </a:r>
            <a:r>
              <a:rPr lang="en-US" dirty="0" err="1">
                <a:ea typeface="+mn-lt"/>
                <a:cs typeface="+mn-lt"/>
              </a:rPr>
              <a:t>DataSpark</a:t>
            </a:r>
            <a:r>
              <a:rPr lang="en-US" dirty="0">
                <a:ea typeface="+mn-lt"/>
                <a:cs typeface="+mn-lt"/>
              </a:rPr>
              <a:t> project focuses on performing an extensive Exploratory Data Analysis (EDA) for Global Electronics, a major consumer electronics retailer. The goal is to uncover valuable insights from datasets covering customers, sales, products, and stores. These insights will inform business strategies in areas such as marketing, inventory management, sales forecasting, and international pricing, while also improving customer satisfaction. The project involves data cleaning, SQL database management, and creating interactive visualizations in Power BI/Tableau to present key findings and recommendations for business growth.</a:t>
            </a:r>
            <a:endParaRPr lang="en-US" dirty="0"/>
          </a:p>
        </p:txBody>
      </p:sp>
    </p:spTree>
    <p:extLst>
      <p:ext uri="{BB962C8B-B14F-4D97-AF65-F5344CB8AC3E}">
        <p14:creationId xmlns:p14="http://schemas.microsoft.com/office/powerpoint/2010/main" val="561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Problem</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vert="horz" lIns="91440" tIns="45720" rIns="91440" bIns="45720" rtlCol="0" anchor="t">
            <a:normAutofit/>
          </a:bodyPr>
          <a:lstStyle/>
          <a:p>
            <a:r>
              <a:rPr lang="en-US" b="1" dirty="0">
                <a:ea typeface="+mn-lt"/>
                <a:cs typeface="+mn-lt"/>
              </a:rPr>
              <a:t>Data Utilization</a:t>
            </a:r>
            <a:r>
              <a:rPr lang="en-US" sz="2000" cap="none" dirty="0">
                <a:ea typeface="+mn-lt"/>
                <a:cs typeface="+mn-lt"/>
              </a:rPr>
              <a:t>: </a:t>
            </a:r>
            <a:r>
              <a:rPr lang="en-US" dirty="0">
                <a:ea typeface="+mn-lt"/>
                <a:cs typeface="+mn-lt"/>
              </a:rPr>
              <a:t>Global Electronics struggles to effectively leverage its extensive datasets for strategic decision-making.</a:t>
            </a:r>
            <a:endParaRPr lang="en-US" sz="2000" cap="none" dirty="0">
              <a:ea typeface="+mn-lt"/>
              <a:cs typeface="+mn-lt"/>
            </a:endParaRPr>
          </a:p>
          <a:p>
            <a:r>
              <a:rPr lang="en-US" b="1" dirty="0">
                <a:ea typeface="+mn-lt"/>
                <a:cs typeface="+mn-lt"/>
              </a:rPr>
              <a:t>Customer Insights</a:t>
            </a:r>
            <a:r>
              <a:rPr lang="en-US" sz="2000" cap="none" dirty="0">
                <a:ea typeface="+mn-lt"/>
                <a:cs typeface="+mn-lt"/>
              </a:rPr>
              <a:t>: </a:t>
            </a:r>
            <a:r>
              <a:rPr lang="en-US" dirty="0">
                <a:ea typeface="+mn-lt"/>
                <a:cs typeface="+mn-lt"/>
              </a:rPr>
              <a:t>There is </a:t>
            </a:r>
            <a:r>
              <a:rPr lang="en-US" sz="2000" cap="none" dirty="0">
                <a:ea typeface="+mn-lt"/>
                <a:cs typeface="+mn-lt"/>
              </a:rPr>
              <a:t>a </a:t>
            </a:r>
            <a:r>
              <a:rPr lang="en-US" dirty="0">
                <a:ea typeface="+mn-lt"/>
                <a:cs typeface="+mn-lt"/>
              </a:rPr>
              <a:t>lack of understanding </a:t>
            </a:r>
            <a:r>
              <a:rPr lang="en-US" sz="2000" cap="none" dirty="0">
                <a:ea typeface="+mn-lt"/>
                <a:cs typeface="+mn-lt"/>
              </a:rPr>
              <a:t>of </a:t>
            </a:r>
            <a:r>
              <a:rPr lang="en-US" dirty="0">
                <a:ea typeface="+mn-lt"/>
                <a:cs typeface="+mn-lt"/>
              </a:rPr>
              <a:t>customer demographics and purchasing behaviors, limiting targeted marketing efforts.</a:t>
            </a:r>
          </a:p>
          <a:p>
            <a:r>
              <a:rPr lang="en-US" b="1" dirty="0">
                <a:ea typeface="+mn-lt"/>
                <a:cs typeface="+mn-lt"/>
              </a:rPr>
              <a:t>Sales Optimization</a:t>
            </a:r>
            <a:r>
              <a:rPr lang="en-US" sz="2000" cap="none" dirty="0">
                <a:ea typeface="+mn-lt"/>
                <a:cs typeface="+mn-lt"/>
              </a:rPr>
              <a:t>: </a:t>
            </a:r>
            <a:r>
              <a:rPr lang="en-US" dirty="0">
                <a:ea typeface="+mn-lt"/>
                <a:cs typeface="+mn-lt"/>
              </a:rPr>
              <a:t>The company needs insights into sales trends and product performance to enhance inventory management and forecasting.</a:t>
            </a:r>
          </a:p>
          <a:p>
            <a:r>
              <a:rPr lang="en-US" b="1" dirty="0">
                <a:ea typeface="+mn-lt"/>
                <a:cs typeface="+mn-lt"/>
              </a:rPr>
              <a:t>Competitive Positioning</a:t>
            </a:r>
            <a:r>
              <a:rPr lang="en-US" sz="2000" cap="none" dirty="0">
                <a:ea typeface="+mn-lt"/>
                <a:cs typeface="+mn-lt"/>
              </a:rPr>
              <a:t>: </a:t>
            </a:r>
            <a:r>
              <a:rPr lang="en-US" dirty="0">
                <a:ea typeface="+mn-lt"/>
                <a:cs typeface="+mn-lt"/>
              </a:rPr>
              <a:t>Without actionable insights, Global Electronics risks losing market share </a:t>
            </a:r>
            <a:r>
              <a:rPr lang="en-US" sz="2000" cap="none" dirty="0">
                <a:ea typeface="+mn-lt"/>
                <a:cs typeface="+mn-lt"/>
              </a:rPr>
              <a:t>to </a:t>
            </a:r>
            <a:r>
              <a:rPr lang="en-US" dirty="0">
                <a:ea typeface="+mn-lt"/>
                <a:cs typeface="+mn-lt"/>
              </a:rPr>
              <a:t>competitors who effectively utilize data analytics.</a:t>
            </a:r>
          </a:p>
          <a:p>
            <a:pPr marL="228600" indent="-228600">
              <a:spcBef>
                <a:spcPts val="0"/>
              </a:spcBef>
              <a:spcAft>
                <a:spcPts val="1200"/>
              </a:spcAft>
              <a:buFont typeface="Arial" panose="020B0604020202020204" pitchFamily="34" charset="0"/>
              <a:buChar char="•"/>
            </a:pP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403057" y="-316664"/>
            <a:ext cx="7273637" cy="1917265"/>
          </a:xfrm>
        </p:spPr>
        <p:txBody>
          <a:bodyPr/>
          <a:lstStyle/>
          <a:p>
            <a:r>
              <a:rPr lang="en-US" sz="2000" b="1" dirty="0"/>
              <a:t>Comprehensive Customer Analysis: Insights from Age, Gender, and Country Distribution</a:t>
            </a:r>
          </a:p>
          <a:p>
            <a:endParaRPr lang="en-US" sz="2000" b="1" dirty="0">
              <a:ea typeface="+mj-lt"/>
              <a:cs typeface="+mj-lt"/>
            </a:endParaRP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52662" y="1259389"/>
            <a:ext cx="7273638" cy="4155757"/>
          </a:xfrm>
        </p:spPr>
        <p:txBody>
          <a:bodyPr vert="horz" lIns="91440" tIns="45720" rIns="91440" bIns="45720" rtlCol="0" anchor="t">
            <a:normAutofit/>
          </a:bodyPr>
          <a:lstStyle/>
          <a:p>
            <a:r>
              <a:rPr lang="en-US" dirty="0">
                <a:ea typeface="+mn-lt"/>
                <a:cs typeface="+mn-lt"/>
              </a:rPr>
              <a:t>Age Distribution: The dominance of Baby Boomers in the customer base, suggesting a need to tailor products and services to meet their needs.</a:t>
            </a:r>
            <a:endParaRPr lang="en-US" dirty="0">
              <a:cs typeface="Calibri"/>
            </a:endParaRPr>
          </a:p>
          <a:p>
            <a:r>
              <a:rPr lang="en-US" dirty="0">
                <a:ea typeface="+mn-lt"/>
                <a:cs typeface="+mn-lt"/>
              </a:rPr>
              <a:t>Gender Balance: A relatively equal distribution of genders across most age groups, indicating potential for gender-neutral marketing strategies.</a:t>
            </a:r>
            <a:endParaRPr lang="en-US" dirty="0"/>
          </a:p>
          <a:p>
            <a:r>
              <a:rPr lang="en-US" dirty="0">
                <a:ea typeface="+mn-lt"/>
                <a:cs typeface="+mn-lt"/>
              </a:rPr>
              <a:t>Geographic Concentration: The strong market presence of the United States, with opportunities for international expansion in other countries with significant customer counts.</a:t>
            </a:r>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5</a:t>
            </a:fld>
            <a:endParaRPr lang="en-US" dirty="0"/>
          </a:p>
        </p:txBody>
      </p:sp>
      <p:pic>
        <p:nvPicPr>
          <p:cNvPr id="5" name="Picture 4" descr="A graph of blue bars&#10;&#10;Description automatically generated">
            <a:extLst>
              <a:ext uri="{FF2B5EF4-FFF2-40B4-BE49-F238E27FC236}">
                <a16:creationId xmlns:a16="http://schemas.microsoft.com/office/drawing/2014/main" id="{D97F2CE9-2925-948B-EB20-70A231EEFD3C}"/>
              </a:ext>
            </a:extLst>
          </p:cNvPr>
          <p:cNvPicPr>
            <a:picLocks noChangeAspect="1"/>
          </p:cNvPicPr>
          <p:nvPr/>
        </p:nvPicPr>
        <p:blipFill>
          <a:blip r:embed="rId3">
            <a:alphaModFix amt="89000"/>
          </a:blip>
          <a:stretch>
            <a:fillRect/>
          </a:stretch>
        </p:blipFill>
        <p:spPr>
          <a:xfrm>
            <a:off x="7867096" y="108285"/>
            <a:ext cx="4087832" cy="4646195"/>
          </a:xfrm>
          <a:prstGeom prst="rect">
            <a:avLst/>
          </a:prstGeom>
          <a:ln>
            <a:solidFill>
              <a:schemeClr val="bg1"/>
            </a:solidFill>
          </a:ln>
        </p:spPr>
      </p:pic>
      <p:pic>
        <p:nvPicPr>
          <p:cNvPr id="6" name="Picture 5" descr="A colorful circle with text and numbers&#10;&#10;Description automatically generated">
            <a:extLst>
              <a:ext uri="{FF2B5EF4-FFF2-40B4-BE49-F238E27FC236}">
                <a16:creationId xmlns:a16="http://schemas.microsoft.com/office/drawing/2014/main" id="{ADBB5181-6CDE-4F6A-2783-BB3D674C265C}"/>
              </a:ext>
            </a:extLst>
          </p:cNvPr>
          <p:cNvPicPr>
            <a:picLocks noChangeAspect="1"/>
          </p:cNvPicPr>
          <p:nvPr/>
        </p:nvPicPr>
        <p:blipFill>
          <a:blip r:embed="rId4"/>
          <a:stretch>
            <a:fillRect/>
          </a:stretch>
        </p:blipFill>
        <p:spPr>
          <a:xfrm>
            <a:off x="2427371" y="4277728"/>
            <a:ext cx="4760495" cy="2503572"/>
          </a:xfrm>
          <a:prstGeom prst="rect">
            <a:avLst/>
          </a:prstGeom>
        </p:spPr>
      </p:pic>
    </p:spTree>
    <p:extLst>
      <p:ext uri="{BB962C8B-B14F-4D97-AF65-F5344CB8AC3E}">
        <p14:creationId xmlns:p14="http://schemas.microsoft.com/office/powerpoint/2010/main" val="157588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403057" y="-316664"/>
            <a:ext cx="7273637" cy="1917265"/>
          </a:xfrm>
        </p:spPr>
        <p:txBody>
          <a:bodyPr/>
          <a:lstStyle/>
          <a:p>
            <a:r>
              <a:rPr lang="en-US" sz="2400" b="1" dirty="0"/>
              <a:t>Customer Purchasing Trends and Product Preferences</a:t>
            </a:r>
          </a:p>
          <a:p>
            <a:endParaRPr lang="en-US" sz="2400" b="1" dirty="0">
              <a:ea typeface="+mj-lt"/>
              <a:cs typeface="+mj-lt"/>
            </a:endParaRP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52662" y="1259389"/>
            <a:ext cx="7584453" cy="4376336"/>
          </a:xfrm>
        </p:spPr>
        <p:txBody>
          <a:bodyPr vert="horz" lIns="91440" tIns="45720" rIns="91440" bIns="45720" rtlCol="0" anchor="t">
            <a:normAutofit fontScale="77500" lnSpcReduction="20000"/>
          </a:bodyPr>
          <a:lstStyle/>
          <a:p>
            <a:r>
              <a:rPr lang="en-US" b="1">
                <a:ea typeface="+mn-lt"/>
                <a:cs typeface="+mn-lt"/>
              </a:rPr>
              <a:t>Top-Selling Products:</a:t>
            </a:r>
            <a:endParaRPr lang="en-US">
              <a:ea typeface="+mn-lt"/>
              <a:cs typeface="+mn-lt"/>
            </a:endParaRPr>
          </a:p>
          <a:p>
            <a:r>
              <a:rPr lang="en-US" b="1">
                <a:ea typeface="+mn-lt"/>
                <a:cs typeface="+mn-lt"/>
              </a:rPr>
              <a:t>Desktops</a:t>
            </a:r>
            <a:r>
              <a:rPr lang="en-US">
                <a:ea typeface="+mn-lt"/>
                <a:cs typeface="+mn-lt"/>
              </a:rPr>
              <a:t> emerge as the most popular product category, followed by </a:t>
            </a:r>
            <a:r>
              <a:rPr lang="en-US" b="1">
                <a:ea typeface="+mn-lt"/>
                <a:cs typeface="+mn-lt"/>
              </a:rPr>
              <a:t>Televisions</a:t>
            </a:r>
            <a:r>
              <a:rPr lang="en-US">
                <a:ea typeface="+mn-lt"/>
                <a:cs typeface="+mn-lt"/>
              </a:rPr>
              <a:t> and </a:t>
            </a:r>
            <a:r>
              <a:rPr lang="en-US" b="1">
                <a:ea typeface="+mn-lt"/>
                <a:cs typeface="+mn-lt"/>
              </a:rPr>
              <a:t>Projectors &amp; Screens</a:t>
            </a:r>
            <a:r>
              <a:rPr lang="en-US">
                <a:ea typeface="+mn-lt"/>
                <a:cs typeface="+mn-lt"/>
              </a:rPr>
              <a:t>.</a:t>
            </a:r>
          </a:p>
          <a:p>
            <a:r>
              <a:rPr lang="en-US" dirty="0">
                <a:ea typeface="+mn-lt"/>
                <a:cs typeface="+mn-lt"/>
              </a:rPr>
              <a:t>Analyzing the top-selling products can help businesses prioritize inventory, marketing efforts, and product development.</a:t>
            </a:r>
          </a:p>
          <a:p>
            <a:r>
              <a:rPr lang="en-US" b="1" dirty="0">
                <a:ea typeface="+mn-lt"/>
                <a:cs typeface="+mn-lt"/>
              </a:rPr>
              <a:t>Product Clusters:</a:t>
            </a:r>
            <a:endParaRPr lang="en-US" b="1" dirty="0"/>
          </a:p>
          <a:p>
            <a:r>
              <a:rPr lang="en-US" dirty="0">
                <a:ea typeface="+mn-lt"/>
                <a:cs typeface="+mn-lt"/>
              </a:rPr>
              <a:t>The chart reveals several clusters of related products with similar purchase frequencies, such as </a:t>
            </a:r>
            <a:r>
              <a:rPr lang="en-US" b="1" dirty="0">
                <a:ea typeface="+mn-lt"/>
                <a:cs typeface="+mn-lt"/>
              </a:rPr>
              <a:t>Electronics (Desktops, Televisions, Projectors &amp; Screens, Camcorders, Laptops)</a:t>
            </a:r>
            <a:r>
              <a:rPr lang="en-US" dirty="0">
                <a:ea typeface="+mn-lt"/>
                <a:cs typeface="+mn-lt"/>
              </a:rPr>
              <a:t> and </a:t>
            </a:r>
            <a:r>
              <a:rPr lang="en-US" b="1" dirty="0">
                <a:ea typeface="+mn-lt"/>
                <a:cs typeface="+mn-lt"/>
              </a:rPr>
              <a:t>Home Appliances (Water Heaters, Washers &amp; Dryers, Refrigerators, Microwaves)</a:t>
            </a:r>
            <a:r>
              <a:rPr lang="en-US" dirty="0">
                <a:ea typeface="+mn-lt"/>
                <a:cs typeface="+mn-lt"/>
              </a:rPr>
              <a:t>.</a:t>
            </a:r>
            <a:endParaRPr lang="en-US" dirty="0"/>
          </a:p>
          <a:p>
            <a:r>
              <a:rPr lang="en-US" dirty="0">
                <a:ea typeface="+mn-lt"/>
                <a:cs typeface="+mn-lt"/>
              </a:rPr>
              <a:t>Identifying these clusters can help businesses understand customer needs and cross-selling opportunities.</a:t>
            </a:r>
            <a:endParaRPr lang="en-US" dirty="0"/>
          </a:p>
          <a:p>
            <a:r>
              <a:rPr lang="en-US" b="1" dirty="0">
                <a:ea typeface="+mn-lt"/>
                <a:cs typeface="+mn-lt"/>
              </a:rPr>
              <a:t>Niche Markets:</a:t>
            </a:r>
            <a:endParaRPr lang="en-US" b="1" dirty="0"/>
          </a:p>
          <a:p>
            <a:r>
              <a:rPr lang="en-US" dirty="0">
                <a:ea typeface="+mn-lt"/>
                <a:cs typeface="+mn-lt"/>
              </a:rPr>
              <a:t>Products like </a:t>
            </a:r>
            <a:r>
              <a:rPr lang="en-US" b="1" dirty="0">
                <a:ea typeface="+mn-lt"/>
                <a:cs typeface="+mn-lt"/>
              </a:rPr>
              <a:t>Bluetooth Headphones</a:t>
            </a:r>
            <a:r>
              <a:rPr lang="en-US" dirty="0">
                <a:ea typeface="+mn-lt"/>
                <a:cs typeface="+mn-lt"/>
              </a:rPr>
              <a:t>, </a:t>
            </a:r>
            <a:r>
              <a:rPr lang="en-US" b="1" dirty="0">
                <a:ea typeface="+mn-lt"/>
                <a:cs typeface="+mn-lt"/>
              </a:rPr>
              <a:t>Recording Pens</a:t>
            </a:r>
            <a:r>
              <a:rPr lang="en-US" dirty="0">
                <a:ea typeface="+mn-lt"/>
                <a:cs typeface="+mn-lt"/>
              </a:rPr>
              <a:t>, and </a:t>
            </a:r>
            <a:r>
              <a:rPr lang="en-US" b="1" dirty="0">
                <a:ea typeface="+mn-lt"/>
                <a:cs typeface="+mn-lt"/>
              </a:rPr>
              <a:t>Coffee Machines</a:t>
            </a:r>
            <a:r>
              <a:rPr lang="en-US" dirty="0">
                <a:ea typeface="+mn-lt"/>
                <a:cs typeface="+mn-lt"/>
              </a:rPr>
              <a:t> have lower purchase frequencies but still represent a significant market.</a:t>
            </a:r>
            <a:endParaRPr lang="en-US" dirty="0"/>
          </a:p>
          <a:p>
            <a:r>
              <a:rPr lang="en-US" dirty="0">
                <a:ea typeface="+mn-lt"/>
                <a:cs typeface="+mn-lt"/>
              </a:rPr>
              <a:t>Targeting these niche markets can provide opportunities for specialized products and services.</a:t>
            </a:r>
            <a:endParaRPr lang="en-US" dirty="0"/>
          </a:p>
          <a:p>
            <a:endParaRPr lang="en-US" b="1"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6</a:t>
            </a:fld>
            <a:endParaRPr lang="en-US" dirty="0"/>
          </a:p>
        </p:txBody>
      </p:sp>
      <p:pic>
        <p:nvPicPr>
          <p:cNvPr id="7" name="Picture 6" descr="A screen shot of a graph&#10;&#10;Description automatically generated">
            <a:extLst>
              <a:ext uri="{FF2B5EF4-FFF2-40B4-BE49-F238E27FC236}">
                <a16:creationId xmlns:a16="http://schemas.microsoft.com/office/drawing/2014/main" id="{4C71004E-60B2-D2D9-3C81-4D206243F491}"/>
              </a:ext>
            </a:extLst>
          </p:cNvPr>
          <p:cNvPicPr>
            <a:picLocks noChangeAspect="1"/>
          </p:cNvPicPr>
          <p:nvPr/>
        </p:nvPicPr>
        <p:blipFill>
          <a:blip r:embed="rId3">
            <a:alphaModFix/>
          </a:blip>
          <a:stretch>
            <a:fillRect/>
          </a:stretch>
        </p:blipFill>
        <p:spPr>
          <a:xfrm>
            <a:off x="7690184" y="1518476"/>
            <a:ext cx="4501817" cy="3811021"/>
          </a:xfrm>
          <a:prstGeom prst="rect">
            <a:avLst/>
          </a:prstGeom>
        </p:spPr>
      </p:pic>
    </p:spTree>
    <p:extLst>
      <p:ext uri="{BB962C8B-B14F-4D97-AF65-F5344CB8AC3E}">
        <p14:creationId xmlns:p14="http://schemas.microsoft.com/office/powerpoint/2010/main" val="282914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52662" y="-116138"/>
            <a:ext cx="7273637" cy="1917265"/>
          </a:xfrm>
        </p:spPr>
        <p:txBody>
          <a:bodyPr/>
          <a:lstStyle/>
          <a:p>
            <a:r>
              <a:rPr lang="en-US" sz="2400" b="1" dirty="0"/>
              <a:t>Analyzing Store Performance: A Deep Dive into Sales Revenue by </a:t>
            </a:r>
            <a:r>
              <a:rPr lang="en-US" sz="2400" b="1" err="1"/>
              <a:t>StoreKey</a:t>
            </a:r>
            <a:endParaRPr lang="en-US" sz="2400" b="1" dirty="0"/>
          </a:p>
          <a:p>
            <a:endParaRPr lang="en-US" sz="2400" b="1" dirty="0"/>
          </a:p>
          <a:p>
            <a:endParaRPr lang="en-US" sz="2400" b="1"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52662" y="1379705"/>
            <a:ext cx="7584453" cy="4376336"/>
          </a:xfrm>
        </p:spPr>
        <p:txBody>
          <a:bodyPr vert="horz" lIns="91440" tIns="45720" rIns="91440" bIns="45720" rtlCol="0" anchor="t">
            <a:normAutofit/>
          </a:bodyPr>
          <a:lstStyle/>
          <a:p>
            <a:r>
              <a:rPr lang="en-US" b="1">
                <a:ea typeface="+mn-lt"/>
                <a:cs typeface="+mn-lt"/>
              </a:rPr>
              <a:t>Significant Sales Variation:</a:t>
            </a:r>
            <a:r>
              <a:rPr lang="en-US">
                <a:ea typeface="+mn-lt"/>
                <a:cs typeface="+mn-lt"/>
              </a:rPr>
              <a:t> The chart shows a wide range in sales revenue across different </a:t>
            </a:r>
            <a:r>
              <a:rPr lang="en-US" err="1">
                <a:ea typeface="+mn-lt"/>
                <a:cs typeface="+mn-lt"/>
              </a:rPr>
              <a:t>StoreKeys</a:t>
            </a:r>
            <a:r>
              <a:rPr lang="en-US">
                <a:ea typeface="+mn-lt"/>
                <a:cs typeface="+mn-lt"/>
              </a:rPr>
              <a:t>, indicating potential disparities in performance.</a:t>
            </a:r>
          </a:p>
          <a:p>
            <a:r>
              <a:rPr lang="en-US" b="1">
                <a:ea typeface="+mn-lt"/>
                <a:cs typeface="+mn-lt"/>
              </a:rPr>
              <a:t>Outlier Identification:</a:t>
            </a:r>
            <a:r>
              <a:rPr lang="en-US" dirty="0">
                <a:ea typeface="+mn-lt"/>
                <a:cs typeface="+mn-lt"/>
              </a:rPr>
              <a:t> </a:t>
            </a:r>
            <a:r>
              <a:rPr lang="en-US" err="1">
                <a:ea typeface="+mn-lt"/>
                <a:cs typeface="+mn-lt"/>
              </a:rPr>
              <a:t>StoreKey</a:t>
            </a:r>
            <a:r>
              <a:rPr lang="en-US">
                <a:ea typeface="+mn-lt"/>
                <a:cs typeface="+mn-lt"/>
              </a:rPr>
              <a:t> 1 appears to be a significant outlier with exceptionally high sales, potentially requiring further investigation to understand the underlying factors.</a:t>
            </a:r>
          </a:p>
          <a:p>
            <a:r>
              <a:rPr lang="en-US" b="1">
                <a:ea typeface="+mn-lt"/>
                <a:cs typeface="+mn-lt"/>
              </a:rPr>
              <a:t>Sales Fluctuations:</a:t>
            </a:r>
            <a:r>
              <a:rPr lang="en-US">
                <a:ea typeface="+mn-lt"/>
                <a:cs typeface="+mn-lt"/>
              </a:rPr>
              <a:t> The overall trend suggests fluctuations in sales revenue, potentially influenced by seasonal factors, marketing campaigns, or other external variables.</a:t>
            </a:r>
            <a:endParaRPr lang="en-US"/>
          </a:p>
          <a:p>
            <a:r>
              <a:rPr lang="en-US" b="1">
                <a:ea typeface="+mn-lt"/>
                <a:cs typeface="+mn-lt"/>
              </a:rPr>
              <a:t>Data-Driven Decision Making:</a:t>
            </a:r>
            <a:r>
              <a:rPr lang="en-US">
                <a:ea typeface="+mn-lt"/>
                <a:cs typeface="+mn-lt"/>
              </a:rPr>
              <a:t> Analyzing this data can help identify high-performing stores, identify areas for improvement, and allocate resources more effectively.</a:t>
            </a:r>
          </a:p>
          <a:p>
            <a:endParaRPr lang="en-US" b="1"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7</a:t>
            </a:fld>
            <a:endParaRPr lang="en-US" dirty="0"/>
          </a:p>
        </p:txBody>
      </p:sp>
      <p:pic>
        <p:nvPicPr>
          <p:cNvPr id="5" name="Picture 4" descr="A graph on a screen&#10;&#10;Description automatically generated">
            <a:extLst>
              <a:ext uri="{FF2B5EF4-FFF2-40B4-BE49-F238E27FC236}">
                <a16:creationId xmlns:a16="http://schemas.microsoft.com/office/drawing/2014/main" id="{BACC1557-26CD-9FDD-5DC9-1B6D6FD2F79B}"/>
              </a:ext>
            </a:extLst>
          </p:cNvPr>
          <p:cNvPicPr>
            <a:picLocks noChangeAspect="1"/>
          </p:cNvPicPr>
          <p:nvPr/>
        </p:nvPicPr>
        <p:blipFill>
          <a:blip r:embed="rId3"/>
          <a:stretch>
            <a:fillRect/>
          </a:stretch>
        </p:blipFill>
        <p:spPr>
          <a:xfrm>
            <a:off x="7529763" y="4427442"/>
            <a:ext cx="4521869" cy="2314431"/>
          </a:xfrm>
          <a:prstGeom prst="rect">
            <a:avLst/>
          </a:prstGeom>
          <a:effectLst/>
        </p:spPr>
      </p:pic>
    </p:spTree>
    <p:extLst>
      <p:ext uri="{BB962C8B-B14F-4D97-AF65-F5344CB8AC3E}">
        <p14:creationId xmlns:p14="http://schemas.microsoft.com/office/powerpoint/2010/main" val="52021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52662" y="-116138"/>
            <a:ext cx="7273637" cy="1917265"/>
          </a:xfrm>
        </p:spPr>
        <p:txBody>
          <a:bodyPr/>
          <a:lstStyle/>
          <a:p>
            <a:r>
              <a:rPr lang="en-US" sz="2400" b="1" dirty="0"/>
              <a:t>Product Performance Analysis: Insights into Sales, Profitability, and Category Trends</a:t>
            </a:r>
          </a:p>
          <a:p>
            <a:endParaRPr lang="en-US" sz="2400" b="1"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52662" y="1379705"/>
            <a:ext cx="7584453" cy="4376336"/>
          </a:xfrm>
        </p:spPr>
        <p:txBody>
          <a:bodyPr vert="horz" lIns="91440" tIns="45720" rIns="91440" bIns="45720" rtlCol="0" anchor="t">
            <a:normAutofit/>
          </a:bodyPr>
          <a:lstStyle/>
          <a:p>
            <a:r>
              <a:rPr lang="en-US" b="1" dirty="0">
                <a:ea typeface="+mn-lt"/>
                <a:cs typeface="+mn-lt"/>
              </a:rPr>
              <a:t>Top-Selling Categories:</a:t>
            </a:r>
            <a:r>
              <a:rPr lang="en-US" dirty="0">
                <a:ea typeface="+mn-lt"/>
                <a:cs typeface="+mn-lt"/>
              </a:rPr>
              <a:t> Computers, Home Appliances, and Cell Phones are the highest-selling categories.</a:t>
            </a:r>
          </a:p>
          <a:p>
            <a:r>
              <a:rPr lang="en-US" b="1" dirty="0">
                <a:ea typeface="+mn-lt"/>
                <a:cs typeface="+mn-lt"/>
              </a:rPr>
              <a:t>Profit Margin Variation:</a:t>
            </a:r>
            <a:r>
              <a:rPr lang="en-US" dirty="0">
                <a:ea typeface="+mn-lt"/>
                <a:cs typeface="+mn-lt"/>
              </a:rPr>
              <a:t> Music, Movies &amp; Audio have the highest profit margins, while Cell Phones and Games &amp; Toys have lower margins.</a:t>
            </a:r>
          </a:p>
          <a:p>
            <a:r>
              <a:rPr lang="en-US" b="1" dirty="0">
                <a:ea typeface="+mn-lt"/>
                <a:cs typeface="+mn-lt"/>
              </a:rPr>
              <a:t>Category Trends:</a:t>
            </a:r>
            <a:r>
              <a:rPr lang="en-US" dirty="0">
                <a:ea typeface="+mn-lt"/>
                <a:cs typeface="+mn-lt"/>
              </a:rPr>
              <a:t> Sales of Computers are declining, while Home Appliances are increasing.</a:t>
            </a:r>
            <a:endParaRPr lang="en-US" dirty="0"/>
          </a:p>
          <a:p>
            <a:r>
              <a:rPr lang="en-US" b="1" dirty="0">
                <a:ea typeface="+mn-lt"/>
                <a:cs typeface="+mn-lt"/>
              </a:rPr>
              <a:t>Marketing Optimization:</a:t>
            </a:r>
            <a:r>
              <a:rPr lang="en-US" dirty="0">
                <a:ea typeface="+mn-lt"/>
                <a:cs typeface="+mn-lt"/>
              </a:rPr>
              <a:t> Consider optimizing marketing efforts for Music, Movies &amp; Audio to boost sales.</a:t>
            </a:r>
          </a:p>
          <a:p>
            <a:r>
              <a:rPr lang="en-US" b="1" dirty="0">
                <a:ea typeface="+mn-lt"/>
                <a:cs typeface="+mn-lt"/>
              </a:rPr>
              <a:t>Margin Improvement:</a:t>
            </a:r>
            <a:r>
              <a:rPr lang="en-US" dirty="0">
                <a:ea typeface="+mn-lt"/>
                <a:cs typeface="+mn-lt"/>
              </a:rPr>
              <a:t> Focus on improving profit margins for Cell Phones and Games &amp; Toys through pricing strategies or cost reduction.</a:t>
            </a:r>
          </a:p>
          <a:p>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6" name="Picture 5" descr="A graph with blue line&#10;&#10;Description automatically generated">
            <a:extLst>
              <a:ext uri="{FF2B5EF4-FFF2-40B4-BE49-F238E27FC236}">
                <a16:creationId xmlns:a16="http://schemas.microsoft.com/office/drawing/2014/main" id="{653E2BA5-FE16-2BC3-4C49-D5838E061056}"/>
              </a:ext>
            </a:extLst>
          </p:cNvPr>
          <p:cNvPicPr>
            <a:picLocks noChangeAspect="1"/>
          </p:cNvPicPr>
          <p:nvPr/>
        </p:nvPicPr>
        <p:blipFill>
          <a:blip r:embed="rId3"/>
          <a:stretch>
            <a:fillRect/>
          </a:stretch>
        </p:blipFill>
        <p:spPr>
          <a:xfrm>
            <a:off x="7628012" y="3296652"/>
            <a:ext cx="4465738" cy="3563353"/>
          </a:xfrm>
          <a:prstGeom prst="rect">
            <a:avLst/>
          </a:prstGeom>
        </p:spPr>
      </p:pic>
    </p:spTree>
    <p:extLst>
      <p:ext uri="{BB962C8B-B14F-4D97-AF65-F5344CB8AC3E}">
        <p14:creationId xmlns:p14="http://schemas.microsoft.com/office/powerpoint/2010/main" val="74384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52662" y="-116138"/>
            <a:ext cx="7273637" cy="1917265"/>
          </a:xfrm>
        </p:spPr>
        <p:txBody>
          <a:bodyPr/>
          <a:lstStyle/>
          <a:p>
            <a:r>
              <a:rPr lang="en-US" sz="2400" b="1" dirty="0"/>
              <a:t>Store Analysis: Insights into Sales Performance, Location, and Size</a:t>
            </a:r>
          </a:p>
          <a:p>
            <a:endParaRPr lang="en-US" sz="2400" b="1"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52662" y="1379705"/>
            <a:ext cx="7584453" cy="4376336"/>
          </a:xfrm>
        </p:spPr>
        <p:txBody>
          <a:bodyPr vert="horz" lIns="91440" tIns="45720" rIns="91440" bIns="45720" rtlCol="0" anchor="t">
            <a:normAutofit fontScale="92500" lnSpcReduction="20000"/>
          </a:bodyPr>
          <a:lstStyle/>
          <a:p>
            <a:r>
              <a:rPr lang="en-US" b="1" dirty="0">
                <a:ea typeface="+mn-lt"/>
                <a:cs typeface="+mn-lt"/>
              </a:rPr>
              <a:t>Sales Variation:</a:t>
            </a:r>
            <a:r>
              <a:rPr lang="en-US" dirty="0">
                <a:ea typeface="+mn-lt"/>
                <a:cs typeface="+mn-lt"/>
              </a:rPr>
              <a:t> The chart reveals significant variations in sales performance across different stores, indicating potential disparities in factors such as location, size, or management practices.</a:t>
            </a:r>
          </a:p>
          <a:p>
            <a:r>
              <a:rPr lang="en-US" b="1" dirty="0">
                <a:ea typeface="+mn-lt"/>
                <a:cs typeface="+mn-lt"/>
              </a:rPr>
              <a:t>High-Performing Stores:</a:t>
            </a:r>
            <a:r>
              <a:rPr lang="en-US" dirty="0">
                <a:ea typeface="+mn-lt"/>
                <a:cs typeface="+mn-lt"/>
              </a:rPr>
              <a:t> Identifying high-performing stores (e.g., </a:t>
            </a:r>
            <a:r>
              <a:rPr lang="en-US" dirty="0" err="1">
                <a:ea typeface="+mn-lt"/>
                <a:cs typeface="+mn-lt"/>
              </a:rPr>
              <a:t>StoreKey</a:t>
            </a:r>
            <a:r>
              <a:rPr lang="en-US" dirty="0">
                <a:ea typeface="+mn-lt"/>
                <a:cs typeface="+mn-lt"/>
              </a:rPr>
              <a:t> 1) can provide valuable insights into best practices and potential areas for replication.</a:t>
            </a:r>
          </a:p>
          <a:p>
            <a:r>
              <a:rPr lang="en-US" b="1" dirty="0">
                <a:ea typeface="+mn-lt"/>
                <a:cs typeface="+mn-lt"/>
              </a:rPr>
              <a:t>Store Size Analysis:</a:t>
            </a:r>
            <a:r>
              <a:rPr lang="en-US" dirty="0">
                <a:ea typeface="+mn-lt"/>
                <a:cs typeface="+mn-lt"/>
              </a:rPr>
              <a:t> The donut chart shows a distribution of store sizes, suggesting that larger stores may have a higher overall sales volume but may not necessarily outperform smaller stores in terms of sales per square foot.</a:t>
            </a:r>
          </a:p>
          <a:p>
            <a:r>
              <a:rPr lang="en-US" b="1" dirty="0">
                <a:ea typeface="+mn-lt"/>
                <a:cs typeface="+mn-lt"/>
              </a:rPr>
              <a:t>Regional Analysis:</a:t>
            </a:r>
            <a:r>
              <a:rPr lang="en-US" dirty="0">
                <a:ea typeface="+mn-lt"/>
                <a:cs typeface="+mn-lt"/>
              </a:rPr>
              <a:t> The map visualization provides a geographical overview of store locations and their corresponding sales performance, allowing for identification of regional trends and opportunities.</a:t>
            </a:r>
          </a:p>
          <a:p>
            <a:r>
              <a:rPr lang="en-US" b="1" dirty="0">
                <a:ea typeface="+mn-lt"/>
                <a:cs typeface="+mn-lt"/>
              </a:rPr>
              <a:t>Store Age Analysis:</a:t>
            </a:r>
            <a:r>
              <a:rPr lang="en-US" dirty="0">
                <a:ea typeface="+mn-lt"/>
                <a:cs typeface="+mn-lt"/>
              </a:rPr>
              <a:t> Analyzing the relationship between store age and sales performance can help assess the impact of store maturity on revenue generation.</a:t>
            </a:r>
          </a:p>
          <a:p>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7" name="Picture 6" descr="A graph on a screen&#10;&#10;Description automatically generated">
            <a:extLst>
              <a:ext uri="{FF2B5EF4-FFF2-40B4-BE49-F238E27FC236}">
                <a16:creationId xmlns:a16="http://schemas.microsoft.com/office/drawing/2014/main" id="{9B9A1BD5-602F-57D7-AC4B-CC70CBD8F2D2}"/>
              </a:ext>
            </a:extLst>
          </p:cNvPr>
          <p:cNvPicPr>
            <a:picLocks noChangeAspect="1"/>
          </p:cNvPicPr>
          <p:nvPr/>
        </p:nvPicPr>
        <p:blipFill>
          <a:blip r:embed="rId3"/>
          <a:stretch>
            <a:fillRect/>
          </a:stretch>
        </p:blipFill>
        <p:spPr>
          <a:xfrm>
            <a:off x="7679530" y="4375463"/>
            <a:ext cx="4405314" cy="2381416"/>
          </a:xfrm>
          <a:prstGeom prst="rect">
            <a:avLst/>
          </a:prstGeom>
        </p:spPr>
      </p:pic>
    </p:spTree>
    <p:extLst>
      <p:ext uri="{BB962C8B-B14F-4D97-AF65-F5344CB8AC3E}">
        <p14:creationId xmlns:p14="http://schemas.microsoft.com/office/powerpoint/2010/main" val="418729791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Custom</vt:lpstr>
      <vt:lpstr>DataSpark: Illuminating Retail Analytics for Global Electronics                  - Data-Driven Insights for Business Growth</vt:lpstr>
      <vt:lpstr>The DataSpark: Illuminating Retail Analytics for Global Electronics project aims to leverage data analytics to drive business growth for Global Electronics, a leading retailer in the consumer electronics sector. By conducting a comprehensive Exploratory Data Analysis (EDA), our team seeks to uncover actionable insights from diverse datasets, including customer behavior, sales trends, and product performance. The insights gained will enhance marketing strategies, optimize inventory management, and improve customer satisfaction, positioning Global Electronics for sustained success in a competitive market.</vt:lpstr>
      <vt:lpstr>Project overview</vt:lpstr>
      <vt:lpstr>Problem</vt:lpstr>
      <vt:lpstr>Comprehensive Customer Analysis: Insights from Age, Gender, and Country Distribution </vt:lpstr>
      <vt:lpstr>Customer Purchasing Trends and Product Preferences </vt:lpstr>
      <vt:lpstr>Analyzing Store Performance: A Deep Dive into Sales Revenue by StoreKey  </vt:lpstr>
      <vt:lpstr>Product Performance Analysis: Insights into Sales, Profitability, and Category Trends </vt:lpstr>
      <vt:lpstr>Store Analysis: Insights into Sales Performance, Location, and Size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297</cp:revision>
  <dcterms:created xsi:type="dcterms:W3CDTF">2024-10-17T09:09:14Z</dcterms:created>
  <dcterms:modified xsi:type="dcterms:W3CDTF">2024-10-17T10:39:03Z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